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1" r:id="rId1"/>
  </p:sldMasterIdLst>
  <p:sldIdLst>
    <p:sldId id="256" r:id="rId2"/>
    <p:sldId id="257" r:id="rId3"/>
    <p:sldId id="262" r:id="rId4"/>
    <p:sldId id="259" r:id="rId5"/>
    <p:sldId id="260" r:id="rId6"/>
    <p:sldId id="261" r:id="rId7"/>
    <p:sldId id="266" r:id="rId8"/>
    <p:sldId id="267" r:id="rId9"/>
    <p:sldId id="263" r:id="rId10"/>
    <p:sldId id="268" r:id="rId11"/>
    <p:sldId id="269" r:id="rId12"/>
    <p:sldId id="264" r:id="rId13"/>
    <p:sldId id="265"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386831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403284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7286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2480978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98152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1258688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2374944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152783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289436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6F03AE-79CE-419B-B449-B3F11669B078}" type="datetimeFigureOut">
              <a:rPr lang="en-IN" smtClean="0"/>
              <a:t>28-09-2021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569902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6F03AE-79CE-419B-B449-B3F11669B078}"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460667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6F03AE-79CE-419B-B449-B3F11669B078}" type="datetimeFigureOut">
              <a:rPr lang="en-IN" smtClean="0"/>
              <a:t>28-09-2021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153592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6F03AE-79CE-419B-B449-B3F11669B078}" type="datetimeFigureOut">
              <a:rPr lang="en-IN" smtClean="0"/>
              <a:t>28-09-2021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3432282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6F03AE-79CE-419B-B449-B3F11669B078}" type="datetimeFigureOut">
              <a:rPr lang="en-IN" smtClean="0"/>
              <a:t>28-09-2021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2944789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6F03AE-79CE-419B-B449-B3F11669B078}"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369158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6F03AE-79CE-419B-B449-B3F11669B078}" type="datetimeFigureOut">
              <a:rPr lang="en-IN" smtClean="0"/>
              <a:t>28-09-2021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46A2AE-2514-45E5-A3E7-57E6F6000219}" type="slidenum">
              <a:rPr lang="en-IN" smtClean="0"/>
              <a:t>‹#›</a:t>
            </a:fld>
            <a:endParaRPr lang="en-IN"/>
          </a:p>
        </p:txBody>
      </p:sp>
    </p:spTree>
    <p:extLst>
      <p:ext uri="{BB962C8B-B14F-4D97-AF65-F5344CB8AC3E}">
        <p14:creationId xmlns:p14="http://schemas.microsoft.com/office/powerpoint/2010/main" val="3866692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A6F03AE-79CE-419B-B449-B3F11669B078}" type="datetimeFigureOut">
              <a:rPr lang="en-IN" smtClean="0"/>
              <a:t>28-09-2021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46A2AE-2514-45E5-A3E7-57E6F6000219}" type="slidenum">
              <a:rPr lang="en-IN" smtClean="0"/>
              <a:t>‹#›</a:t>
            </a:fld>
            <a:endParaRPr lang="en-IN"/>
          </a:p>
        </p:txBody>
      </p:sp>
    </p:spTree>
    <p:extLst>
      <p:ext uri="{BB962C8B-B14F-4D97-AF65-F5344CB8AC3E}">
        <p14:creationId xmlns:p14="http://schemas.microsoft.com/office/powerpoint/2010/main" val="1961593239"/>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journaldev.com/21479/android-augmented-reality-arcore-example" TargetMode="External"/><Relationship Id="rId2" Type="http://schemas.openxmlformats.org/officeDocument/2006/relationships/hyperlink" Target="https://developers.google.com/ar/develop/java/quickstart" TargetMode="External"/><Relationship Id="rId1" Type="http://schemas.openxmlformats.org/officeDocument/2006/relationships/slideLayout" Target="../slideLayouts/slideLayout7.xml"/><Relationship Id="rId4" Type="http://schemas.openxmlformats.org/officeDocument/2006/relationships/hyperlink" Target="https://code.tutsplus.com/tutorials/android-sdk-augmented-reality-camera-sensor-setup--mobile-787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CC1A8-7699-4FEC-B987-518107F2B147}"/>
              </a:ext>
            </a:extLst>
          </p:cNvPr>
          <p:cNvSpPr>
            <a:spLocks noGrp="1"/>
          </p:cNvSpPr>
          <p:nvPr>
            <p:ph type="ctrTitle"/>
          </p:nvPr>
        </p:nvSpPr>
        <p:spPr>
          <a:xfrm>
            <a:off x="1198770" y="1518079"/>
            <a:ext cx="8072192" cy="1488983"/>
          </a:xfrm>
        </p:spPr>
        <p:txBody>
          <a:bodyPr>
            <a:normAutofit/>
          </a:bodyPr>
          <a:lstStyle/>
          <a:p>
            <a:r>
              <a:rPr lang="en-IN" sz="5000" b="1" dirty="0"/>
              <a:t>AR SMART NEWSPAPER</a:t>
            </a:r>
          </a:p>
        </p:txBody>
      </p:sp>
      <p:sp>
        <p:nvSpPr>
          <p:cNvPr id="3" name="Subtitle 2">
            <a:extLst>
              <a:ext uri="{FF2B5EF4-FFF2-40B4-BE49-F238E27FC236}">
                <a16:creationId xmlns:a16="http://schemas.microsoft.com/office/drawing/2014/main" id="{DA453223-8DA9-4BFB-B323-F30A1E0AA61D}"/>
              </a:ext>
            </a:extLst>
          </p:cNvPr>
          <p:cNvSpPr>
            <a:spLocks noGrp="1"/>
          </p:cNvSpPr>
          <p:nvPr>
            <p:ph type="subTitle" idx="1"/>
          </p:nvPr>
        </p:nvSpPr>
        <p:spPr>
          <a:xfrm>
            <a:off x="6350549" y="3524360"/>
            <a:ext cx="3388255" cy="1655762"/>
          </a:xfrm>
        </p:spPr>
        <p:txBody>
          <a:bodyPr>
            <a:normAutofit/>
          </a:bodyPr>
          <a:lstStyle/>
          <a:p>
            <a:endParaRPr lang="en-IN" dirty="0"/>
          </a:p>
          <a:p>
            <a:pPr lvl="1" algn="l"/>
            <a:r>
              <a:rPr lang="en-IN" dirty="0">
                <a:solidFill>
                  <a:schemeClr val="tx1"/>
                </a:solidFill>
                <a:latin typeface="Rockwell" panose="02060603020205020403" pitchFamily="18" charset="0"/>
              </a:rPr>
              <a:t>1)SHUBHAM PATIL (58)</a:t>
            </a:r>
          </a:p>
          <a:p>
            <a:pPr lvl="1" algn="l"/>
            <a:r>
              <a:rPr lang="en-IN" dirty="0">
                <a:solidFill>
                  <a:schemeClr val="tx1"/>
                </a:solidFill>
                <a:latin typeface="Rockwell" panose="02060603020205020403" pitchFamily="18" charset="0"/>
              </a:rPr>
              <a:t>2)BHAVESH PATIL (55)</a:t>
            </a:r>
          </a:p>
          <a:p>
            <a:pPr lvl="1" algn="l"/>
            <a:r>
              <a:rPr lang="en-IN" dirty="0">
                <a:solidFill>
                  <a:schemeClr val="tx1"/>
                </a:solidFill>
                <a:latin typeface="Rockwell" panose="02060603020205020403" pitchFamily="18" charset="0"/>
              </a:rPr>
              <a:t>3)DHIRAJ NAIK  (48)</a:t>
            </a:r>
          </a:p>
          <a:p>
            <a:endParaRPr lang="en-IN" dirty="0"/>
          </a:p>
        </p:txBody>
      </p:sp>
    </p:spTree>
    <p:extLst>
      <p:ext uri="{BB962C8B-B14F-4D97-AF65-F5344CB8AC3E}">
        <p14:creationId xmlns:p14="http://schemas.microsoft.com/office/powerpoint/2010/main" val="3521968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4F361-FB8E-45A9-879F-D8107089D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590" y="376874"/>
            <a:ext cx="5467249" cy="6309360"/>
          </a:xfrm>
          <a:prstGeom prst="rect">
            <a:avLst/>
          </a:prstGeom>
        </p:spPr>
      </p:pic>
      <p:sp>
        <p:nvSpPr>
          <p:cNvPr id="4" name="Title 1">
            <a:extLst>
              <a:ext uri="{FF2B5EF4-FFF2-40B4-BE49-F238E27FC236}">
                <a16:creationId xmlns:a16="http://schemas.microsoft.com/office/drawing/2014/main" id="{B436F2B3-53C8-4D13-8318-3C198E03165A}"/>
              </a:ext>
            </a:extLst>
          </p:cNvPr>
          <p:cNvSpPr txBox="1">
            <a:spLocks/>
          </p:cNvSpPr>
          <p:nvPr/>
        </p:nvSpPr>
        <p:spPr>
          <a:xfrm>
            <a:off x="240030" y="376874"/>
            <a:ext cx="2754631" cy="330358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EXAMPLE</a:t>
            </a:r>
            <a:endParaRPr lang="en-IN" b="1" dirty="0"/>
          </a:p>
        </p:txBody>
      </p:sp>
    </p:spTree>
    <p:extLst>
      <p:ext uri="{BB962C8B-B14F-4D97-AF65-F5344CB8AC3E}">
        <p14:creationId xmlns:p14="http://schemas.microsoft.com/office/powerpoint/2010/main" val="1711008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aily_prophet">
            <a:hlinkClick r:id="" action="ppaction://media"/>
            <a:extLst>
              <a:ext uri="{FF2B5EF4-FFF2-40B4-BE49-F238E27FC236}">
                <a16:creationId xmlns:a16="http://schemas.microsoft.com/office/drawing/2014/main" id="{CAD25440-170E-467F-AA3B-64CDDCD8AA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7229" y="1419820"/>
            <a:ext cx="8241031" cy="3757970"/>
          </a:xfrm>
          <a:prstGeom prst="rect">
            <a:avLst/>
          </a:prstGeom>
        </p:spPr>
      </p:pic>
      <p:pic>
        <p:nvPicPr>
          <p:cNvPr id="5" name="Picture 4">
            <a:extLst>
              <a:ext uri="{FF2B5EF4-FFF2-40B4-BE49-F238E27FC236}">
                <a16:creationId xmlns:a16="http://schemas.microsoft.com/office/drawing/2014/main" id="{22824AA4-B86A-4828-9534-BEF843BCFB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5017" y="411480"/>
            <a:ext cx="2882191" cy="3326130"/>
          </a:xfrm>
          <a:prstGeom prst="rect">
            <a:avLst/>
          </a:prstGeom>
        </p:spPr>
      </p:pic>
      <p:sp>
        <p:nvSpPr>
          <p:cNvPr id="6" name="Title 1">
            <a:extLst>
              <a:ext uri="{FF2B5EF4-FFF2-40B4-BE49-F238E27FC236}">
                <a16:creationId xmlns:a16="http://schemas.microsoft.com/office/drawing/2014/main" id="{C0B7D6F9-5D7E-470C-9253-576BCF70C33E}"/>
              </a:ext>
            </a:extLst>
          </p:cNvPr>
          <p:cNvSpPr txBox="1">
            <a:spLocks/>
          </p:cNvSpPr>
          <p:nvPr/>
        </p:nvSpPr>
        <p:spPr>
          <a:xfrm>
            <a:off x="240030" y="376874"/>
            <a:ext cx="4823460" cy="330358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IMPLEMENTATION</a:t>
            </a:r>
            <a:endParaRPr lang="en-IN" b="1" dirty="0"/>
          </a:p>
        </p:txBody>
      </p:sp>
      <p:sp>
        <p:nvSpPr>
          <p:cNvPr id="7" name="TextBox 6">
            <a:extLst>
              <a:ext uri="{FF2B5EF4-FFF2-40B4-BE49-F238E27FC236}">
                <a16:creationId xmlns:a16="http://schemas.microsoft.com/office/drawing/2014/main" id="{809204B3-46CC-48FC-9680-1FA121AC2B7C}"/>
              </a:ext>
            </a:extLst>
          </p:cNvPr>
          <p:cNvSpPr txBox="1"/>
          <p:nvPr/>
        </p:nvSpPr>
        <p:spPr>
          <a:xfrm>
            <a:off x="697229" y="5418136"/>
            <a:ext cx="8241031" cy="923330"/>
          </a:xfrm>
          <a:prstGeom prst="rect">
            <a:avLst/>
          </a:prstGeom>
          <a:noFill/>
        </p:spPr>
        <p:txBody>
          <a:bodyPr wrap="square" rtlCol="0">
            <a:spAutoFit/>
          </a:bodyPr>
          <a:lstStyle/>
          <a:p>
            <a:pPr algn="l"/>
            <a:r>
              <a:rPr lang="en-US" b="0" i="0" dirty="0">
                <a:solidFill>
                  <a:srgbClr val="333333"/>
                </a:solidFill>
                <a:effectLst/>
                <a:latin typeface="hero-new"/>
              </a:rPr>
              <a:t>Fig: The app opens the camera application  in scan mode and when we Fill the screen with the photo to be scanned., The photo is automatically scanned as a Markers and Video related to that photo is played on position of the photo in app</a:t>
            </a:r>
          </a:p>
        </p:txBody>
      </p:sp>
    </p:spTree>
    <p:extLst>
      <p:ext uri="{BB962C8B-B14F-4D97-AF65-F5344CB8AC3E}">
        <p14:creationId xmlns:p14="http://schemas.microsoft.com/office/powerpoint/2010/main" val="25423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4595-27F0-46FA-BFBE-FEA58641F320}"/>
              </a:ext>
            </a:extLst>
          </p:cNvPr>
          <p:cNvSpPr>
            <a:spLocks noGrp="1"/>
          </p:cNvSpPr>
          <p:nvPr>
            <p:ph type="title" idx="4294967295"/>
          </p:nvPr>
        </p:nvSpPr>
        <p:spPr>
          <a:xfrm>
            <a:off x="594043" y="762317"/>
            <a:ext cx="9601200" cy="1303338"/>
          </a:xfrm>
        </p:spPr>
        <p:txBody>
          <a:bodyPr>
            <a:normAutofit/>
          </a:bodyPr>
          <a:lstStyle/>
          <a:p>
            <a:r>
              <a:rPr lang="en-IN" sz="4000" b="1" dirty="0"/>
              <a:t>CONCLUSION</a:t>
            </a:r>
          </a:p>
        </p:txBody>
      </p:sp>
      <p:sp>
        <p:nvSpPr>
          <p:cNvPr id="3" name="Content Placeholder 2">
            <a:extLst>
              <a:ext uri="{FF2B5EF4-FFF2-40B4-BE49-F238E27FC236}">
                <a16:creationId xmlns:a16="http://schemas.microsoft.com/office/drawing/2014/main" id="{8E4B9F47-EC07-4D50-A046-58E9EF5F9EA8}"/>
              </a:ext>
            </a:extLst>
          </p:cNvPr>
          <p:cNvSpPr>
            <a:spLocks noGrp="1"/>
          </p:cNvSpPr>
          <p:nvPr>
            <p:ph idx="4294967295"/>
          </p:nvPr>
        </p:nvSpPr>
        <p:spPr>
          <a:xfrm>
            <a:off x="594043" y="2485708"/>
            <a:ext cx="8923337" cy="3609975"/>
          </a:xfrm>
        </p:spPr>
        <p:txBody>
          <a:bodyPr/>
          <a:lstStyle/>
          <a:p>
            <a:pPr marL="0" indent="0">
              <a:buNone/>
            </a:pPr>
            <a:r>
              <a:rPr lang="en-US" sz="2000" dirty="0">
                <a:latin typeface="Rockwell" panose="02060603020205020403" pitchFamily="18" charset="0"/>
              </a:rPr>
              <a:t>We can create a successful way of human interaction with newspaper with the help of AR Smart Newspaper, So by taking advantages of digital boom we can strike a balance between AR and Newspaper. For future developments it can be enhanced by developing this system for big newspapers or magazines. </a:t>
            </a:r>
          </a:p>
          <a:p>
            <a:endParaRPr lang="en-US" dirty="0">
              <a:latin typeface="Rockwell" panose="02060603020205020403" pitchFamily="18" charset="0"/>
            </a:endParaRPr>
          </a:p>
          <a:p>
            <a:endParaRPr lang="en-IN" dirty="0">
              <a:latin typeface="Rockwell" panose="02060603020205020403" pitchFamily="18" charset="0"/>
            </a:endParaRPr>
          </a:p>
        </p:txBody>
      </p:sp>
    </p:spTree>
    <p:extLst>
      <p:ext uri="{BB962C8B-B14F-4D97-AF65-F5344CB8AC3E}">
        <p14:creationId xmlns:p14="http://schemas.microsoft.com/office/powerpoint/2010/main" val="419054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9FCE-100B-4667-8C7D-A2ED8DB19137}"/>
              </a:ext>
            </a:extLst>
          </p:cNvPr>
          <p:cNvSpPr>
            <a:spLocks noGrp="1"/>
          </p:cNvSpPr>
          <p:nvPr>
            <p:ph type="title" idx="4294967295"/>
          </p:nvPr>
        </p:nvSpPr>
        <p:spPr>
          <a:xfrm>
            <a:off x="0" y="112713"/>
            <a:ext cx="10353675" cy="1325562"/>
          </a:xfrm>
        </p:spPr>
        <p:txBody>
          <a:bodyPr/>
          <a:lstStyle/>
          <a:p>
            <a:r>
              <a:rPr lang="en-IN" b="1" dirty="0"/>
              <a:t>REFERENCE</a:t>
            </a:r>
          </a:p>
        </p:txBody>
      </p:sp>
      <p:sp>
        <p:nvSpPr>
          <p:cNvPr id="3" name="Content Placeholder 2">
            <a:extLst>
              <a:ext uri="{FF2B5EF4-FFF2-40B4-BE49-F238E27FC236}">
                <a16:creationId xmlns:a16="http://schemas.microsoft.com/office/drawing/2014/main" id="{3E4D2A55-A613-4548-9709-4577E6EFC921}"/>
              </a:ext>
            </a:extLst>
          </p:cNvPr>
          <p:cNvSpPr>
            <a:spLocks noGrp="1"/>
          </p:cNvSpPr>
          <p:nvPr>
            <p:ph idx="4294967295"/>
          </p:nvPr>
        </p:nvSpPr>
        <p:spPr>
          <a:xfrm>
            <a:off x="301841" y="819309"/>
            <a:ext cx="9230779" cy="4933950"/>
          </a:xfrm>
        </p:spPr>
        <p:txBody>
          <a:bodyPr>
            <a:noAutofit/>
          </a:bodyPr>
          <a:lstStyle/>
          <a:p>
            <a:pPr marL="342900" lvl="0" indent="-342900">
              <a:lnSpc>
                <a:spcPct val="150000"/>
              </a:lnSpc>
              <a:spcBef>
                <a:spcPts val="50"/>
              </a:spcBef>
              <a:buFont typeface="Symbol" panose="05050102010706020507" pitchFamily="18" charset="2"/>
              <a:buChar char=""/>
            </a:pP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An augmented reality image registration method based on improved ORB -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Mingzhi</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Cheng,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Luyue</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Zhang, Long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LiuSeed</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Sowing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arduino</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(2019). </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1590" lvl="0" indent="-342900">
              <a:lnSpc>
                <a:spcPct val="150000"/>
              </a:lnSpc>
              <a:buFont typeface="Symbol" panose="05050102010706020507" pitchFamily="18" charset="2"/>
              <a:buChar char=""/>
            </a:pP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Augmented Reality Application for Newspapers -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Ihtiram</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Raza Khan, Anuj Goyal,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Mehtab</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Alam</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0320" lvl="0" indent="-342900">
              <a:lnSpc>
                <a:spcPct val="150000"/>
              </a:lnSpc>
              <a:spcBef>
                <a:spcPts val="50"/>
              </a:spcBef>
              <a:buFont typeface="Symbol" panose="05050102010706020507" pitchFamily="18" charset="2"/>
              <a:buChar char=""/>
            </a:pP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Examining augmented reality in journalism: Presence, knowledge gain, and perceived visual authenticity Tanja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Aitamurto</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Laura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Aymerich-Franch</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Jorge Saldivar, Catherine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Kircos</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Yasamin</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Sadeghi,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Sukolsak</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Sakshuwong</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Multi-Agent Planning for Coordinated  Robotic Weed Killing(2018) </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0320" lvl="0" indent="-342900">
              <a:lnSpc>
                <a:spcPct val="150000"/>
              </a:lnSpc>
              <a:spcBef>
                <a:spcPts val="50"/>
              </a:spcBef>
              <a:buFont typeface="Symbol" panose="05050102010706020507" pitchFamily="18" charset="2"/>
              <a:buChar char=""/>
            </a:pP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Augmented Reality Dynamic Image Recognition Technology Based on Deep Learning Algorithm - Author: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Qiuyun</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Cheng , Sen Zhang,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Shukui</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Bo ,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Dengxi</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Chen , </a:t>
            </a:r>
            <a:r>
              <a:rPr lang="en-IN" sz="1600" dirty="0" err="1">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Haijun</a:t>
            </a:r>
            <a:r>
              <a:rPr lang="en-IN" sz="1600"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rPr>
              <a:t> Zhang</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0320" lvl="0" indent="-342900">
              <a:lnSpc>
                <a:spcPct val="150000"/>
              </a:lnSpc>
              <a:spcBef>
                <a:spcPts val="50"/>
              </a:spcBef>
              <a:buFont typeface="Symbol" panose="05050102010706020507" pitchFamily="18" charset="2"/>
              <a:buChar char=""/>
            </a:pPr>
            <a:r>
              <a:rPr lang="en-IN" sz="1600" u="sng"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https://developers.google.com/ar/develop/java/quickstart</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0320" lvl="0" indent="-342900">
              <a:lnSpc>
                <a:spcPct val="150000"/>
              </a:lnSpc>
              <a:spcBef>
                <a:spcPts val="50"/>
              </a:spcBef>
              <a:buFont typeface="Symbol" panose="05050102010706020507" pitchFamily="18" charset="2"/>
              <a:buChar char=""/>
            </a:pPr>
            <a:r>
              <a:rPr lang="en-IN" sz="1600" u="sng"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https://www.journaldev.com/21479/android-augmented-reality-arcore-example</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342900" marR="20320" lvl="0" indent="-342900">
              <a:lnSpc>
                <a:spcPct val="150000"/>
              </a:lnSpc>
              <a:spcBef>
                <a:spcPts val="50"/>
              </a:spcBef>
              <a:buFont typeface="Symbol" panose="05050102010706020507" pitchFamily="18" charset="2"/>
              <a:buChar char=""/>
            </a:pPr>
            <a:r>
              <a:rPr lang="en-IN" sz="1600" u="sng" dirty="0">
                <a:solidFill>
                  <a:schemeClr val="tx1"/>
                </a:solidFill>
                <a:effectLst/>
                <a:latin typeface="Rockwell" panose="02060603020205020403"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https://code.tutsplus.com/tutorials/android-sdk-augmented-reality-camera-sensor-setup--mobile-7873</a:t>
            </a:r>
            <a:endParaRPr lang="en-IN" sz="16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717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FC5EC-8C34-46C1-A83A-FAB584150C6F}"/>
              </a:ext>
            </a:extLst>
          </p:cNvPr>
          <p:cNvSpPr txBox="1"/>
          <p:nvPr/>
        </p:nvSpPr>
        <p:spPr>
          <a:xfrm>
            <a:off x="3080551" y="2890979"/>
            <a:ext cx="5078028" cy="1200329"/>
          </a:xfrm>
          <a:prstGeom prst="rect">
            <a:avLst/>
          </a:prstGeom>
          <a:noFill/>
        </p:spPr>
        <p:txBody>
          <a:bodyPr wrap="square" rtlCol="0">
            <a:spAutoFit/>
          </a:bodyPr>
          <a:lstStyle/>
          <a:p>
            <a:r>
              <a:rPr lang="en-IN" sz="7200" dirty="0">
                <a:latin typeface="Comic Sans MS" panose="030F0702030302020204" pitchFamily="66" charset="0"/>
              </a:rPr>
              <a:t>Thank  You </a:t>
            </a:r>
          </a:p>
        </p:txBody>
      </p:sp>
    </p:spTree>
    <p:extLst>
      <p:ext uri="{BB962C8B-B14F-4D97-AF65-F5344CB8AC3E}">
        <p14:creationId xmlns:p14="http://schemas.microsoft.com/office/powerpoint/2010/main" val="4239864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CF5D-2399-44BF-88F6-A2E5D9BDF785}"/>
              </a:ext>
            </a:extLst>
          </p:cNvPr>
          <p:cNvSpPr>
            <a:spLocks noGrp="1"/>
          </p:cNvSpPr>
          <p:nvPr>
            <p:ph type="title" idx="4294967295"/>
          </p:nvPr>
        </p:nvSpPr>
        <p:spPr>
          <a:xfrm>
            <a:off x="479394" y="250963"/>
            <a:ext cx="10353675" cy="1327150"/>
          </a:xfrm>
        </p:spPr>
        <p:txBody>
          <a:bodyPr>
            <a:normAutofit/>
          </a:bodyPr>
          <a:lstStyle/>
          <a:p>
            <a:r>
              <a:rPr lang="en-IN" sz="4000" b="1" dirty="0"/>
              <a:t>INTRODUCTION</a:t>
            </a:r>
          </a:p>
        </p:txBody>
      </p:sp>
      <p:sp>
        <p:nvSpPr>
          <p:cNvPr id="3" name="Content Placeholder 2">
            <a:extLst>
              <a:ext uri="{FF2B5EF4-FFF2-40B4-BE49-F238E27FC236}">
                <a16:creationId xmlns:a16="http://schemas.microsoft.com/office/drawing/2014/main" id="{E852E823-4B80-44DF-9942-B39C0CFA858D}"/>
              </a:ext>
            </a:extLst>
          </p:cNvPr>
          <p:cNvSpPr>
            <a:spLocks noGrp="1"/>
          </p:cNvSpPr>
          <p:nvPr>
            <p:ph idx="4294967295"/>
          </p:nvPr>
        </p:nvSpPr>
        <p:spPr>
          <a:xfrm>
            <a:off x="1" y="1193800"/>
            <a:ext cx="9836458" cy="5084763"/>
          </a:xfrm>
        </p:spPr>
        <p:txBody>
          <a:bodyPr>
            <a:normAutofit/>
          </a:bodyPr>
          <a:lstStyle/>
          <a:p>
            <a:r>
              <a:rPr lang="en-US" sz="2000" dirty="0">
                <a:solidFill>
                  <a:schemeClr val="tx1"/>
                </a:solidFill>
                <a:effectLst/>
                <a:latin typeface="Rockwell" panose="02060603020205020403" pitchFamily="18" charset="0"/>
                <a:ea typeface="Calibri" panose="020F0502020204030204" pitchFamily="34" charset="0"/>
              </a:rPr>
              <a:t>Printed materials from magazines to papers and even books had suffered a reduction of appealing with the arrival of the digital world. Digital news are up-to-the-second, often free and with the reach of the pocket.AR technology experts have broken the traditional approach for publishers with the introduction of a seamless experience between the screen and the printed </a:t>
            </a:r>
            <a:r>
              <a:rPr lang="en-GB" sz="2000" dirty="0">
                <a:solidFill>
                  <a:schemeClr val="tx1"/>
                </a:solidFill>
                <a:effectLst/>
                <a:latin typeface="Rockwell" panose="02060603020205020403" pitchFamily="18" charset="0"/>
                <a:ea typeface="Calibri" panose="020F0502020204030204" pitchFamily="34" charset="0"/>
              </a:rPr>
              <a:t>page
AR is a technology that amalgamates virtual information onto the real surrounding. It includes the use of multimedia,3D modelling sensing, intelligent interaction, real time tracking and response system and much more.
In this project, we are implementing an app in which we will be having an interactive newspaper with interactive images. The newspapers will contain live images that will add extra detail and </a:t>
            </a:r>
            <a:r>
              <a:rPr lang="en-GB" sz="2000" dirty="0" err="1">
                <a:solidFill>
                  <a:schemeClr val="tx1"/>
                </a:solidFill>
                <a:effectLst/>
                <a:latin typeface="Rockwell" panose="02060603020205020403" pitchFamily="18" charset="0"/>
                <a:ea typeface="Calibri" panose="020F0502020204030204" pitchFamily="34" charset="0"/>
              </a:rPr>
              <a:t>color</a:t>
            </a:r>
            <a:r>
              <a:rPr lang="en-GB" sz="2000" dirty="0">
                <a:solidFill>
                  <a:schemeClr val="tx1"/>
                </a:solidFill>
                <a:effectLst/>
                <a:latin typeface="Rockwell" panose="02060603020205020403" pitchFamily="18" charset="0"/>
                <a:ea typeface="Calibri" panose="020F0502020204030204" pitchFamily="34" charset="0"/>
              </a:rPr>
              <a:t> to live and adapt.</a:t>
            </a:r>
            <a:endParaRPr lang="en-US" sz="2000" dirty="0">
              <a:solidFill>
                <a:schemeClr val="tx1"/>
              </a:solidFill>
              <a:effectLst/>
              <a:latin typeface="Rockwell" panose="02060603020205020403" pitchFamily="18" charset="0"/>
              <a:ea typeface="Calibri" panose="020F0502020204030204" pitchFamily="34" charset="0"/>
            </a:endParaRPr>
          </a:p>
          <a:p>
            <a:endParaRPr lang="en-US" dirty="0"/>
          </a:p>
          <a:p>
            <a:endParaRPr lang="en-US" dirty="0">
              <a:latin typeface="+mj-lt"/>
            </a:endParaRPr>
          </a:p>
          <a:p>
            <a:endParaRPr lang="en-IN" dirty="0">
              <a:latin typeface="+mj-lt"/>
            </a:endParaRPr>
          </a:p>
        </p:txBody>
      </p:sp>
    </p:spTree>
    <p:extLst>
      <p:ext uri="{BB962C8B-B14F-4D97-AF65-F5344CB8AC3E}">
        <p14:creationId xmlns:p14="http://schemas.microsoft.com/office/powerpoint/2010/main" val="2184359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7736-17FE-42D8-A4B8-C69A71CEBBD3}"/>
              </a:ext>
            </a:extLst>
          </p:cNvPr>
          <p:cNvSpPr>
            <a:spLocks noGrp="1"/>
          </p:cNvSpPr>
          <p:nvPr>
            <p:ph type="title" idx="4294967295"/>
          </p:nvPr>
        </p:nvSpPr>
        <p:spPr>
          <a:xfrm>
            <a:off x="257453" y="355615"/>
            <a:ext cx="10353675" cy="1325562"/>
          </a:xfrm>
        </p:spPr>
        <p:txBody>
          <a:bodyPr>
            <a:normAutofit/>
          </a:bodyPr>
          <a:lstStyle/>
          <a:p>
            <a:r>
              <a:rPr lang="en-IN" sz="4000" b="1" dirty="0"/>
              <a:t>PROBLEM STATEMENT</a:t>
            </a:r>
          </a:p>
        </p:txBody>
      </p:sp>
      <p:sp>
        <p:nvSpPr>
          <p:cNvPr id="3" name="Content Placeholder 2">
            <a:extLst>
              <a:ext uri="{FF2B5EF4-FFF2-40B4-BE49-F238E27FC236}">
                <a16:creationId xmlns:a16="http://schemas.microsoft.com/office/drawing/2014/main" id="{9CFCE81C-0D63-4AA5-991C-4FF54390880F}"/>
              </a:ext>
            </a:extLst>
          </p:cNvPr>
          <p:cNvSpPr>
            <a:spLocks noGrp="1"/>
          </p:cNvSpPr>
          <p:nvPr>
            <p:ph idx="4294967295"/>
          </p:nvPr>
        </p:nvSpPr>
        <p:spPr>
          <a:xfrm>
            <a:off x="1" y="1341438"/>
            <a:ext cx="9561250" cy="4921250"/>
          </a:xfrm>
        </p:spPr>
        <p:txBody>
          <a:bodyPr>
            <a:normAutofit/>
          </a:bodyPr>
          <a:lstStyle/>
          <a:p>
            <a:r>
              <a:rPr lang="en-US" sz="1800" dirty="0">
                <a:solidFill>
                  <a:schemeClr val="tx1"/>
                </a:solidFill>
                <a:latin typeface="Rockwell" panose="02060603020205020403" pitchFamily="18" charset="0"/>
              </a:rPr>
              <a:t>The increasing use of the Internet search function, primarily through large engines such as Google, has also changed the habits of readers. Instead of perusing general interest publications, such as newspapers, readers are more likely to seek particular writers, blogs or sources of information through targeted searches, rendering the agglomeration of newspapers increasingly irrelevant.</a:t>
            </a:r>
          </a:p>
          <a:p>
            <a:r>
              <a:rPr lang="en-GB" sz="1800" dirty="0">
                <a:solidFill>
                  <a:schemeClr val="tx1"/>
                </a:solidFill>
                <a:effectLst/>
                <a:latin typeface="Rockwell" panose="02060603020205020403" pitchFamily="18" charset="0"/>
                <a:ea typeface="Calibri" panose="020F0502020204030204" pitchFamily="34" charset="0"/>
              </a:rPr>
              <a:t>India’s newspapers grew by relying on advertising, a dependence that began to unravel before the pandemic stuck. Dailies have shut down and journalists have lost jobs. To revive their fortunes, they are now</a:t>
            </a:r>
            <a:r>
              <a:rPr lang="en-GB" sz="1800" dirty="0">
                <a:solidFill>
                  <a:schemeClr val="tx1"/>
                </a:solidFill>
                <a:latin typeface="Rockwell" panose="02060603020205020403" pitchFamily="18" charset="0"/>
                <a:ea typeface="Calibri" panose="020F0502020204030204" pitchFamily="34" charset="0"/>
              </a:rPr>
              <a:t> </a:t>
            </a:r>
            <a:r>
              <a:rPr lang="en-GB" sz="1800" dirty="0">
                <a:solidFill>
                  <a:schemeClr val="tx1"/>
                </a:solidFill>
                <a:effectLst/>
                <a:latin typeface="Rockwell" panose="02060603020205020403" pitchFamily="18" charset="0"/>
                <a:ea typeface="Calibri" panose="020F0502020204030204" pitchFamily="34" charset="0"/>
              </a:rPr>
              <a:t>belatedly trying to build incomes from digital.</a:t>
            </a:r>
            <a:endParaRPr lang="en-US" sz="1800" dirty="0">
              <a:solidFill>
                <a:schemeClr val="tx1"/>
              </a:solidFill>
              <a:latin typeface="Rockwell" panose="02060603020205020403" pitchFamily="18" charset="0"/>
            </a:endParaRPr>
          </a:p>
          <a:p>
            <a:r>
              <a:rPr lang="en-US" sz="1800" dirty="0">
                <a:solidFill>
                  <a:schemeClr val="tx1"/>
                </a:solidFill>
                <a:effectLst/>
                <a:latin typeface="Rockwell" panose="02060603020205020403" pitchFamily="18" charset="0"/>
                <a:ea typeface="Calibri" panose="020F0502020204030204" pitchFamily="34" charset="0"/>
              </a:rPr>
              <a:t>The conventional way of learning docs not satisfy the people and the learning activity started to feel bored and nostalgic. It seems hard for students to visualize and they will fail to focus.</a:t>
            </a:r>
            <a:r>
              <a:rPr lang="en-US" sz="18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The newspapers want to attract new audiences especially young people to increase, they want number of readers.</a:t>
            </a:r>
            <a:endParaRPr lang="en-IN" sz="18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endParaRPr lang="en-IN" sz="1600" dirty="0">
              <a:latin typeface="Rockwell" panose="02060603020205020403" pitchFamily="18" charset="0"/>
            </a:endParaRPr>
          </a:p>
        </p:txBody>
      </p:sp>
    </p:spTree>
    <p:extLst>
      <p:ext uri="{BB962C8B-B14F-4D97-AF65-F5344CB8AC3E}">
        <p14:creationId xmlns:p14="http://schemas.microsoft.com/office/powerpoint/2010/main" val="1104223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97DE-35E5-4144-96CA-ABB1CA4B1F38}"/>
              </a:ext>
            </a:extLst>
          </p:cNvPr>
          <p:cNvSpPr>
            <a:spLocks noGrp="1"/>
          </p:cNvSpPr>
          <p:nvPr>
            <p:ph type="title"/>
          </p:nvPr>
        </p:nvSpPr>
        <p:spPr>
          <a:xfrm>
            <a:off x="822869" y="166319"/>
            <a:ext cx="10353761" cy="1326321"/>
          </a:xfrm>
        </p:spPr>
        <p:txBody>
          <a:bodyPr>
            <a:normAutofit/>
          </a:bodyPr>
          <a:lstStyle/>
          <a:p>
            <a:r>
              <a:rPr lang="en-IN" sz="4000" b="1" dirty="0"/>
              <a:t>LITERATURE SURVEY</a:t>
            </a:r>
          </a:p>
        </p:txBody>
      </p:sp>
      <p:graphicFrame>
        <p:nvGraphicFramePr>
          <p:cNvPr id="4" name="Table 4">
            <a:extLst>
              <a:ext uri="{FF2B5EF4-FFF2-40B4-BE49-F238E27FC236}">
                <a16:creationId xmlns:a16="http://schemas.microsoft.com/office/drawing/2014/main" id="{2175EBAD-6FD5-442D-8730-C1625314BC29}"/>
              </a:ext>
            </a:extLst>
          </p:cNvPr>
          <p:cNvGraphicFramePr>
            <a:graphicFrameLocks noGrp="1"/>
          </p:cNvGraphicFramePr>
          <p:nvPr>
            <p:ph idx="1"/>
            <p:extLst>
              <p:ext uri="{D42A27DB-BD31-4B8C-83A1-F6EECF244321}">
                <p14:modId xmlns:p14="http://schemas.microsoft.com/office/powerpoint/2010/main" val="3907196300"/>
              </p:ext>
            </p:extLst>
          </p:nvPr>
        </p:nvGraphicFramePr>
        <p:xfrm>
          <a:off x="897297" y="1189557"/>
          <a:ext cx="10593182" cy="5025394"/>
        </p:xfrm>
        <a:graphic>
          <a:graphicData uri="http://schemas.openxmlformats.org/drawingml/2006/table">
            <a:tbl>
              <a:tblPr firstRow="1" bandRow="1">
                <a:tableStyleId>{21E4AEA4-8DFA-4A89-87EB-49C32662AFE0}</a:tableStyleId>
              </a:tblPr>
              <a:tblGrid>
                <a:gridCol w="537943">
                  <a:extLst>
                    <a:ext uri="{9D8B030D-6E8A-4147-A177-3AD203B41FA5}">
                      <a16:colId xmlns:a16="http://schemas.microsoft.com/office/drawing/2014/main" val="174315243"/>
                    </a:ext>
                  </a:extLst>
                </a:gridCol>
                <a:gridCol w="2178672">
                  <a:extLst>
                    <a:ext uri="{9D8B030D-6E8A-4147-A177-3AD203B41FA5}">
                      <a16:colId xmlns:a16="http://schemas.microsoft.com/office/drawing/2014/main" val="2601417522"/>
                    </a:ext>
                  </a:extLst>
                </a:gridCol>
                <a:gridCol w="4256961">
                  <a:extLst>
                    <a:ext uri="{9D8B030D-6E8A-4147-A177-3AD203B41FA5}">
                      <a16:colId xmlns:a16="http://schemas.microsoft.com/office/drawing/2014/main" val="3357791729"/>
                    </a:ext>
                  </a:extLst>
                </a:gridCol>
                <a:gridCol w="3619606">
                  <a:extLst>
                    <a:ext uri="{9D8B030D-6E8A-4147-A177-3AD203B41FA5}">
                      <a16:colId xmlns:a16="http://schemas.microsoft.com/office/drawing/2014/main" val="2043591635"/>
                    </a:ext>
                  </a:extLst>
                </a:gridCol>
              </a:tblGrid>
              <a:tr h="574210">
                <a:tc>
                  <a:txBody>
                    <a:bodyPr/>
                    <a:lstStyle/>
                    <a:p>
                      <a:r>
                        <a:rPr lang="en-IN" sz="1600" dirty="0"/>
                        <a:t>Sr No</a:t>
                      </a:r>
                    </a:p>
                  </a:txBody>
                  <a:tcPr/>
                </a:tc>
                <a:tc>
                  <a:txBody>
                    <a:bodyPr/>
                    <a:lstStyle/>
                    <a:p>
                      <a:r>
                        <a:rPr lang="en-IN" sz="1600" dirty="0"/>
                        <a:t>Author Name / Title</a:t>
                      </a:r>
                    </a:p>
                  </a:txBody>
                  <a:tcPr/>
                </a:tc>
                <a:tc>
                  <a:txBody>
                    <a:bodyPr/>
                    <a:lstStyle/>
                    <a:p>
                      <a:r>
                        <a:rPr lang="en-IN" sz="1600" dirty="0"/>
                        <a:t>Methodology</a:t>
                      </a:r>
                    </a:p>
                  </a:txBody>
                  <a:tcPr/>
                </a:tc>
                <a:tc>
                  <a:txBody>
                    <a:bodyPr/>
                    <a:lstStyle/>
                    <a:p>
                      <a:r>
                        <a:rPr lang="en-IN" sz="1600" dirty="0"/>
                        <a:t>Conclusion</a:t>
                      </a:r>
                    </a:p>
                  </a:txBody>
                  <a:tcPr/>
                </a:tc>
                <a:extLst>
                  <a:ext uri="{0D108BD9-81ED-4DB2-BD59-A6C34878D82A}">
                    <a16:rowId xmlns:a16="http://schemas.microsoft.com/office/drawing/2014/main" val="325425933"/>
                  </a:ext>
                </a:extLst>
              </a:tr>
              <a:tr h="2630796">
                <a:tc>
                  <a:txBody>
                    <a:bodyPr/>
                    <a:lstStyle/>
                    <a:p>
                      <a:r>
                        <a:rPr lang="en-IN" sz="1600" dirty="0"/>
                        <a:t>1</a:t>
                      </a:r>
                    </a:p>
                  </a:txBody>
                  <a:tcPr/>
                </a:tc>
                <a:tc>
                  <a:txBody>
                    <a:bodyPr/>
                    <a:lstStyle/>
                    <a:p>
                      <a:r>
                        <a:rPr lang="en-US" sz="1600" dirty="0"/>
                        <a:t>An augmented reality image registration method based on improved ORB</a:t>
                      </a:r>
                    </a:p>
                    <a:p>
                      <a:r>
                        <a:rPr lang="en-US" sz="1600" dirty="0"/>
                        <a:t>(Author-Taneja, K., &amp; Bhatia, S. )</a:t>
                      </a:r>
                      <a:endParaRPr lang="en-IN" sz="1600" dirty="0"/>
                    </a:p>
                  </a:txBody>
                  <a:tcPr/>
                </a:tc>
                <a:tc>
                  <a:txBody>
                    <a:bodyPr/>
                    <a:lstStyle/>
                    <a:p>
                      <a:r>
                        <a:rPr lang="en-US" sz="1600" kern="1200" dirty="0">
                          <a:solidFill>
                            <a:schemeClr val="dk1"/>
                          </a:solidFill>
                          <a:effectLst/>
                        </a:rPr>
                        <a:t>In this paper, an improved AR image registration method based on improved ORB is proposed. Firstly, the calibration image and video frame image feature points are obtained by the improved FAST feature detection algorithm. Then, the binary descriptor of BRISK, which using the custom domain sampling pattern is used for feature description, and the scale invariance of the traditional ORB algorithm is improved</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rPr>
                        <a:t>The experimental results show that the AR image registration method proposed in this paper can obtain higher feature point registration rate, and has better real-time performance, which can better meet the application needs of AR image registration</a:t>
                      </a:r>
                      <a:endParaRPr lang="en-IN" sz="1600" kern="1200" dirty="0">
                        <a:solidFill>
                          <a:schemeClr val="dk1"/>
                        </a:solidFill>
                        <a:effectLst/>
                      </a:endParaRPr>
                    </a:p>
                    <a:p>
                      <a:endParaRPr lang="en-IN" sz="1600" dirty="0"/>
                    </a:p>
                  </a:txBody>
                  <a:tcPr/>
                </a:tc>
                <a:extLst>
                  <a:ext uri="{0D108BD9-81ED-4DB2-BD59-A6C34878D82A}">
                    <a16:rowId xmlns:a16="http://schemas.microsoft.com/office/drawing/2014/main" val="684480416"/>
                  </a:ext>
                </a:extLst>
              </a:tr>
              <a:tr h="1815478">
                <a:tc>
                  <a:txBody>
                    <a:bodyPr/>
                    <a:lstStyle/>
                    <a:p>
                      <a:r>
                        <a:rPr lang="en-IN"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effectLst/>
                        </a:rPr>
                        <a:t>Augmented Reality Application for Newspapers</a:t>
                      </a:r>
                    </a:p>
                    <a:p>
                      <a:r>
                        <a:rPr lang="en-IN" sz="1600" dirty="0"/>
                        <a:t>(Author-</a:t>
                      </a:r>
                      <a:r>
                        <a:rPr lang="en-IN" sz="1600" dirty="0" err="1"/>
                        <a:t>Ihtiram</a:t>
                      </a:r>
                      <a:r>
                        <a:rPr lang="en-IN" sz="1600" dirty="0"/>
                        <a:t> Raza Khan, Anuj Goyal, </a:t>
                      </a:r>
                      <a:r>
                        <a:rPr lang="en-IN" sz="1600" dirty="0" err="1"/>
                        <a:t>Mehtab</a:t>
                      </a:r>
                      <a:r>
                        <a:rPr lang="en-IN" sz="1600" dirty="0"/>
                        <a:t> </a:t>
                      </a:r>
                      <a:r>
                        <a:rPr lang="en-IN" sz="1600" dirty="0" err="1"/>
                        <a:t>Alam</a:t>
                      </a:r>
                      <a:r>
                        <a:rPr lang="en-IN" sz="1600" dirty="0"/>
                        <a:t>)</a:t>
                      </a:r>
                    </a:p>
                  </a:txBody>
                  <a:tcPr/>
                </a:tc>
                <a:tc>
                  <a:txBody>
                    <a:bodyPr/>
                    <a:lstStyle/>
                    <a:p>
                      <a:r>
                        <a:rPr lang="en-US" sz="1600" kern="1200" dirty="0">
                          <a:solidFill>
                            <a:schemeClr val="dk1"/>
                          </a:solidFill>
                          <a:effectLst/>
                        </a:rPr>
                        <a:t>In this research paper, they are implementing an app in which we will be having an interactive newspaper with interactive images. </a:t>
                      </a:r>
                      <a:endParaRPr lang="en-IN" sz="1600" dirty="0"/>
                    </a:p>
                  </a:txBody>
                  <a:tcPr/>
                </a:tc>
                <a:tc>
                  <a:txBody>
                    <a:bodyPr/>
                    <a:lstStyle/>
                    <a:p>
                      <a:r>
                        <a:rPr lang="en-IN" sz="1600" kern="1200" dirty="0">
                          <a:solidFill>
                            <a:schemeClr val="dk1"/>
                          </a:solidFill>
                          <a:effectLst/>
                        </a:rPr>
                        <a:t>They will be using latest feature of </a:t>
                      </a:r>
                      <a:r>
                        <a:rPr lang="en-IN" sz="1600" kern="1200" dirty="0" err="1">
                          <a:solidFill>
                            <a:schemeClr val="dk1"/>
                          </a:solidFill>
                          <a:effectLst/>
                        </a:rPr>
                        <a:t>ARKit</a:t>
                      </a:r>
                      <a:r>
                        <a:rPr lang="en-IN" sz="1600" kern="1200" dirty="0">
                          <a:solidFill>
                            <a:schemeClr val="dk1"/>
                          </a:solidFill>
                          <a:effectLst/>
                        </a:rPr>
                        <a:t>. It will turn a boring and standard newspaper into something that is extremely interesting and it revamps the experience of reading newspaper </a:t>
                      </a:r>
                      <a:endParaRPr lang="en-IN" sz="1600" dirty="0"/>
                    </a:p>
                  </a:txBody>
                  <a:tcPr/>
                </a:tc>
                <a:extLst>
                  <a:ext uri="{0D108BD9-81ED-4DB2-BD59-A6C34878D82A}">
                    <a16:rowId xmlns:a16="http://schemas.microsoft.com/office/drawing/2014/main" val="592823900"/>
                  </a:ext>
                </a:extLst>
              </a:tr>
            </a:tbl>
          </a:graphicData>
        </a:graphic>
      </p:graphicFrame>
    </p:spTree>
    <p:extLst>
      <p:ext uri="{BB962C8B-B14F-4D97-AF65-F5344CB8AC3E}">
        <p14:creationId xmlns:p14="http://schemas.microsoft.com/office/powerpoint/2010/main" val="121912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555D6384-111E-44C9-82C0-8B0A25EB1D51}"/>
              </a:ext>
            </a:extLst>
          </p:cNvPr>
          <p:cNvGraphicFramePr>
            <a:graphicFrameLocks noGrp="1"/>
          </p:cNvGraphicFramePr>
          <p:nvPr>
            <p:ph idx="1"/>
            <p:extLst>
              <p:ext uri="{D42A27DB-BD31-4B8C-83A1-F6EECF244321}">
                <p14:modId xmlns:p14="http://schemas.microsoft.com/office/powerpoint/2010/main" val="3445212835"/>
              </p:ext>
            </p:extLst>
          </p:nvPr>
        </p:nvGraphicFramePr>
        <p:xfrm>
          <a:off x="622916" y="681348"/>
          <a:ext cx="10946167" cy="5742092"/>
        </p:xfrm>
        <a:graphic>
          <a:graphicData uri="http://schemas.openxmlformats.org/drawingml/2006/table">
            <a:tbl>
              <a:tblPr firstRow="1" bandRow="1">
                <a:tableStyleId>{21E4AEA4-8DFA-4A89-87EB-49C32662AFE0}</a:tableStyleId>
              </a:tblPr>
              <a:tblGrid>
                <a:gridCol w="561383">
                  <a:extLst>
                    <a:ext uri="{9D8B030D-6E8A-4147-A177-3AD203B41FA5}">
                      <a16:colId xmlns:a16="http://schemas.microsoft.com/office/drawing/2014/main" val="174315243"/>
                    </a:ext>
                  </a:extLst>
                </a:gridCol>
                <a:gridCol w="2414596">
                  <a:extLst>
                    <a:ext uri="{9D8B030D-6E8A-4147-A177-3AD203B41FA5}">
                      <a16:colId xmlns:a16="http://schemas.microsoft.com/office/drawing/2014/main" val="2601417522"/>
                    </a:ext>
                  </a:extLst>
                </a:gridCol>
                <a:gridCol w="4542613">
                  <a:extLst>
                    <a:ext uri="{9D8B030D-6E8A-4147-A177-3AD203B41FA5}">
                      <a16:colId xmlns:a16="http://schemas.microsoft.com/office/drawing/2014/main" val="3357791729"/>
                    </a:ext>
                  </a:extLst>
                </a:gridCol>
                <a:gridCol w="3427575">
                  <a:extLst>
                    <a:ext uri="{9D8B030D-6E8A-4147-A177-3AD203B41FA5}">
                      <a16:colId xmlns:a16="http://schemas.microsoft.com/office/drawing/2014/main" val="2043591635"/>
                    </a:ext>
                  </a:extLst>
                </a:gridCol>
              </a:tblGrid>
              <a:tr h="682412">
                <a:tc>
                  <a:txBody>
                    <a:bodyPr/>
                    <a:lstStyle/>
                    <a:p>
                      <a:r>
                        <a:rPr lang="en-IN" sz="1600" dirty="0"/>
                        <a:t>Sr No</a:t>
                      </a:r>
                    </a:p>
                  </a:txBody>
                  <a:tcPr/>
                </a:tc>
                <a:tc>
                  <a:txBody>
                    <a:bodyPr/>
                    <a:lstStyle/>
                    <a:p>
                      <a:r>
                        <a:rPr lang="en-IN" sz="1600" dirty="0"/>
                        <a:t>Author Name / Title</a:t>
                      </a:r>
                    </a:p>
                  </a:txBody>
                  <a:tcPr/>
                </a:tc>
                <a:tc>
                  <a:txBody>
                    <a:bodyPr/>
                    <a:lstStyle/>
                    <a:p>
                      <a:r>
                        <a:rPr lang="en-IN" sz="1600" dirty="0"/>
                        <a:t>Methodology</a:t>
                      </a:r>
                    </a:p>
                  </a:txBody>
                  <a:tcPr/>
                </a:tc>
                <a:tc>
                  <a:txBody>
                    <a:bodyPr/>
                    <a:lstStyle/>
                    <a:p>
                      <a:r>
                        <a:rPr lang="en-IN" sz="1600" dirty="0"/>
                        <a:t>Conclusion</a:t>
                      </a:r>
                    </a:p>
                  </a:txBody>
                  <a:tcPr/>
                </a:tc>
                <a:extLst>
                  <a:ext uri="{0D108BD9-81ED-4DB2-BD59-A6C34878D82A}">
                    <a16:rowId xmlns:a16="http://schemas.microsoft.com/office/drawing/2014/main" val="325425933"/>
                  </a:ext>
                </a:extLst>
              </a:tr>
              <a:tr h="2512059">
                <a:tc>
                  <a:txBody>
                    <a:bodyPr/>
                    <a:lstStyle/>
                    <a:p>
                      <a:r>
                        <a:rPr lang="en-IN" sz="1600" dirty="0"/>
                        <a:t>3</a:t>
                      </a:r>
                    </a:p>
                  </a:txBody>
                  <a:tcPr/>
                </a:tc>
                <a:tc>
                  <a:txBody>
                    <a:bodyPr/>
                    <a:lstStyle/>
                    <a:p>
                      <a:r>
                        <a:rPr lang="en-IN" sz="1600" kern="1200" dirty="0">
                          <a:solidFill>
                            <a:schemeClr val="dk1"/>
                          </a:solidFill>
                          <a:effectLst/>
                        </a:rPr>
                        <a:t>Augmented Reality Dynamic Image Recognition Technology Based on Deep Learning Algorithm</a:t>
                      </a:r>
                    </a:p>
                    <a:p>
                      <a:r>
                        <a:rPr lang="en-US" sz="1600" dirty="0"/>
                        <a:t>(Author- </a:t>
                      </a:r>
                      <a:r>
                        <a:rPr lang="en-US" sz="1600" dirty="0" err="1"/>
                        <a:t>Qiuyun</a:t>
                      </a:r>
                      <a:r>
                        <a:rPr lang="en-US" sz="1600" dirty="0"/>
                        <a:t> Cheng , Sen Zhang, </a:t>
                      </a:r>
                      <a:r>
                        <a:rPr lang="en-US" sz="1600" dirty="0" err="1"/>
                        <a:t>Shukui</a:t>
                      </a:r>
                      <a:r>
                        <a:rPr lang="en-US" sz="1600" dirty="0"/>
                        <a:t> Bo , </a:t>
                      </a:r>
                      <a:r>
                        <a:rPr lang="en-US" sz="1600" dirty="0" err="1"/>
                        <a:t>Dengxi</a:t>
                      </a:r>
                      <a:r>
                        <a:rPr lang="en-US" sz="1600" dirty="0"/>
                        <a:t> Chen , </a:t>
                      </a:r>
                      <a:r>
                        <a:rPr lang="en-US" sz="1600" dirty="0" err="1"/>
                        <a:t>Haijun</a:t>
                      </a:r>
                      <a:r>
                        <a:rPr lang="en-US" sz="1600" dirty="0"/>
                        <a:t> Zhang)</a:t>
                      </a:r>
                      <a:endParaRPr lang="en-IN" sz="1600" dirty="0"/>
                    </a:p>
                  </a:txBody>
                  <a:tcPr/>
                </a:tc>
                <a:tc>
                  <a:txBody>
                    <a:bodyPr/>
                    <a:lstStyle/>
                    <a:p>
                      <a:r>
                        <a:rPr lang="en-US" sz="1600" kern="1200" dirty="0">
                          <a:solidFill>
                            <a:schemeClr val="dk1"/>
                          </a:solidFill>
                          <a:effectLst/>
                        </a:rPr>
                        <a:t>This paper combines a convolutional neural network that can learn good feature information with integrated learning that has good recognition effects. In the recognition tasks of the MNIST database and the CIFAR-10 database, comparison experiments were performed by adjusting the hierarchical structure, activation function, descent algorithm, data enhancement, pooling selection, and number of feature maps of the improved convolutional neural network. </a:t>
                      </a:r>
                      <a:endParaRPr lang="en-IN" sz="1600" dirty="0"/>
                    </a:p>
                  </a:txBody>
                  <a:tcPr/>
                </a:tc>
                <a:tc>
                  <a:txBody>
                    <a:bodyPr/>
                    <a:lstStyle/>
                    <a:p>
                      <a:r>
                        <a:rPr lang="en-US" sz="1600" kern="1200" dirty="0">
                          <a:solidFill>
                            <a:schemeClr val="dk1"/>
                          </a:solidFill>
                          <a:effectLst/>
                        </a:rPr>
                        <a:t>The research results show that under certain experimental conditions, the dynamic image recognition results have dropped to a very low error rate in the MNIST database, and the error rate in the CIFAR-10 database is also ideal.</a:t>
                      </a:r>
                      <a:endParaRPr lang="en-IN" sz="1600" kern="1200" dirty="0">
                        <a:solidFill>
                          <a:schemeClr val="dk1"/>
                        </a:solidFill>
                        <a:effectLst/>
                      </a:endParaRPr>
                    </a:p>
                    <a:p>
                      <a:endParaRPr lang="en-IN" sz="1600" dirty="0"/>
                    </a:p>
                  </a:txBody>
                  <a:tcPr/>
                </a:tc>
                <a:extLst>
                  <a:ext uri="{0D108BD9-81ED-4DB2-BD59-A6C34878D82A}">
                    <a16:rowId xmlns:a16="http://schemas.microsoft.com/office/drawing/2014/main" val="684480416"/>
                  </a:ext>
                </a:extLst>
              </a:tr>
              <a:tr h="2283052">
                <a:tc>
                  <a:txBody>
                    <a:bodyPr/>
                    <a:lstStyle/>
                    <a:p>
                      <a:r>
                        <a:rPr lang="en-IN" sz="1600" dirty="0"/>
                        <a:t>4</a:t>
                      </a:r>
                    </a:p>
                  </a:txBody>
                  <a:tcPr/>
                </a:tc>
                <a:tc>
                  <a:txBody>
                    <a:bodyPr/>
                    <a:lstStyle/>
                    <a:p>
                      <a:r>
                        <a:rPr lang="en-IN" sz="1600" kern="1200" dirty="0">
                          <a:solidFill>
                            <a:schemeClr val="dk1"/>
                          </a:solidFill>
                          <a:effectLst/>
                        </a:rPr>
                        <a:t>Capabilities of </a:t>
                      </a:r>
                      <a:r>
                        <a:rPr lang="en-IN" sz="1600" kern="1200" dirty="0" err="1">
                          <a:solidFill>
                            <a:schemeClr val="dk1"/>
                          </a:solidFill>
                          <a:effectLst/>
                        </a:rPr>
                        <a:t>ARCore</a:t>
                      </a:r>
                      <a:r>
                        <a:rPr lang="en-IN" sz="1600" kern="1200" dirty="0">
                          <a:solidFill>
                            <a:schemeClr val="dk1"/>
                          </a:solidFill>
                          <a:effectLst/>
                        </a:rPr>
                        <a:t> and </a:t>
                      </a:r>
                      <a:r>
                        <a:rPr lang="en-IN" sz="1600" kern="1200" dirty="0" err="1">
                          <a:solidFill>
                            <a:schemeClr val="dk1"/>
                          </a:solidFill>
                          <a:effectLst/>
                        </a:rPr>
                        <a:t>ARKit</a:t>
                      </a:r>
                      <a:r>
                        <a:rPr lang="en-IN" sz="1600" kern="1200" dirty="0">
                          <a:solidFill>
                            <a:schemeClr val="dk1"/>
                          </a:solidFill>
                          <a:effectLst/>
                        </a:rPr>
                        <a:t> Platforms for AR/VR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a:t>
                      </a:r>
                      <a:r>
                        <a:rPr lang="pl-PL" sz="1600" dirty="0"/>
                        <a:t>Author- Paweł Nowacki and Marek Woda</a:t>
                      </a:r>
                      <a:r>
                        <a:rPr lang="en-IN" sz="1600" dirty="0"/>
                        <a:t>)</a:t>
                      </a:r>
                    </a:p>
                  </a:txBody>
                  <a:tcPr/>
                </a:tc>
                <a:tc>
                  <a:txBody>
                    <a:bodyPr/>
                    <a:lstStyle/>
                    <a:p>
                      <a:r>
                        <a:rPr lang="en-US" sz="1600" kern="1200" dirty="0">
                          <a:solidFill>
                            <a:schemeClr val="dk1"/>
                          </a:solidFill>
                          <a:effectLst/>
                        </a:rPr>
                        <a:t>In this paper </a:t>
                      </a:r>
                      <a:r>
                        <a:rPr lang="en-US" sz="1600" kern="1200" dirty="0" err="1">
                          <a:solidFill>
                            <a:schemeClr val="dk1"/>
                          </a:solidFill>
                          <a:effectLst/>
                        </a:rPr>
                        <a:t>ARCore</a:t>
                      </a:r>
                      <a:r>
                        <a:rPr lang="en-US" sz="1600" kern="1200" dirty="0">
                          <a:solidFill>
                            <a:schemeClr val="dk1"/>
                          </a:solidFill>
                          <a:effectLst/>
                        </a:rPr>
                        <a:t> and </a:t>
                      </a:r>
                      <a:r>
                        <a:rPr lang="en-US" sz="1600" kern="1200" dirty="0" err="1">
                          <a:solidFill>
                            <a:schemeClr val="dk1"/>
                          </a:solidFill>
                          <a:effectLst/>
                        </a:rPr>
                        <a:t>ARkit</a:t>
                      </a:r>
                      <a:r>
                        <a:rPr lang="en-US" sz="1600" kern="1200" dirty="0">
                          <a:solidFill>
                            <a:schemeClr val="dk1"/>
                          </a:solidFill>
                          <a:effectLst/>
                        </a:rPr>
                        <a:t> capabilities were scrutinized and compared. Authors established comparison criteria for both platforms, developed test applications and ran comparison tests. Obtained results can be a help in choosing the right framework to speed up prototyping and development of modern AR/VR applications. </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dk1"/>
                          </a:solidFill>
                          <a:effectLst/>
                        </a:rPr>
                        <a:t>They </a:t>
                      </a:r>
                      <a:r>
                        <a:rPr lang="en-US" sz="1600" kern="1200" dirty="0">
                          <a:solidFill>
                            <a:schemeClr val="dk1"/>
                          </a:solidFill>
                          <a:effectLst/>
                        </a:rPr>
                        <a:t>have done a comprehensive comparison of these new frameworks in the following respects: general performance (CPU/memory use), mapping of planes on various surface types, influence of light and movement on mapping quality etc.</a:t>
                      </a:r>
                      <a:endParaRPr lang="en-IN" sz="1600" kern="1200" dirty="0">
                        <a:solidFill>
                          <a:schemeClr val="dk1"/>
                        </a:solidFill>
                        <a:effectLst/>
                      </a:endParaRPr>
                    </a:p>
                    <a:p>
                      <a:endParaRPr lang="en-IN" sz="1600" dirty="0"/>
                    </a:p>
                  </a:txBody>
                  <a:tcPr/>
                </a:tc>
                <a:extLst>
                  <a:ext uri="{0D108BD9-81ED-4DB2-BD59-A6C34878D82A}">
                    <a16:rowId xmlns:a16="http://schemas.microsoft.com/office/drawing/2014/main" val="592823900"/>
                  </a:ext>
                </a:extLst>
              </a:tr>
            </a:tbl>
          </a:graphicData>
        </a:graphic>
      </p:graphicFrame>
    </p:spTree>
    <p:extLst>
      <p:ext uri="{BB962C8B-B14F-4D97-AF65-F5344CB8AC3E}">
        <p14:creationId xmlns:p14="http://schemas.microsoft.com/office/powerpoint/2010/main" val="2329119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4F37ED3-77AA-4B25-A35F-F6AAC85191F5}"/>
              </a:ext>
            </a:extLst>
          </p:cNvPr>
          <p:cNvGraphicFramePr>
            <a:graphicFrameLocks noGrp="1"/>
          </p:cNvGraphicFramePr>
          <p:nvPr>
            <p:ph idx="1"/>
            <p:extLst>
              <p:ext uri="{D42A27DB-BD31-4B8C-83A1-F6EECF244321}">
                <p14:modId xmlns:p14="http://schemas.microsoft.com/office/powerpoint/2010/main" val="3104049863"/>
              </p:ext>
            </p:extLst>
          </p:nvPr>
        </p:nvGraphicFramePr>
        <p:xfrm>
          <a:off x="495300" y="887384"/>
          <a:ext cx="10721340" cy="4563284"/>
        </p:xfrm>
        <a:graphic>
          <a:graphicData uri="http://schemas.openxmlformats.org/drawingml/2006/table">
            <a:tbl>
              <a:tblPr firstRow="1" bandRow="1">
                <a:tableStyleId>{21E4AEA4-8DFA-4A89-87EB-49C32662AFE0}</a:tableStyleId>
              </a:tblPr>
              <a:tblGrid>
                <a:gridCol w="544451">
                  <a:extLst>
                    <a:ext uri="{9D8B030D-6E8A-4147-A177-3AD203B41FA5}">
                      <a16:colId xmlns:a16="http://schemas.microsoft.com/office/drawing/2014/main" val="174315243"/>
                    </a:ext>
                  </a:extLst>
                </a:gridCol>
                <a:gridCol w="2630074">
                  <a:extLst>
                    <a:ext uri="{9D8B030D-6E8A-4147-A177-3AD203B41FA5}">
                      <a16:colId xmlns:a16="http://schemas.microsoft.com/office/drawing/2014/main" val="2601417522"/>
                    </a:ext>
                  </a:extLst>
                </a:gridCol>
                <a:gridCol w="4301312">
                  <a:extLst>
                    <a:ext uri="{9D8B030D-6E8A-4147-A177-3AD203B41FA5}">
                      <a16:colId xmlns:a16="http://schemas.microsoft.com/office/drawing/2014/main" val="3357791729"/>
                    </a:ext>
                  </a:extLst>
                </a:gridCol>
                <a:gridCol w="3245503">
                  <a:extLst>
                    <a:ext uri="{9D8B030D-6E8A-4147-A177-3AD203B41FA5}">
                      <a16:colId xmlns:a16="http://schemas.microsoft.com/office/drawing/2014/main" val="2043591635"/>
                    </a:ext>
                  </a:extLst>
                </a:gridCol>
              </a:tblGrid>
              <a:tr h="731144">
                <a:tc>
                  <a:txBody>
                    <a:bodyPr/>
                    <a:lstStyle/>
                    <a:p>
                      <a:r>
                        <a:rPr lang="en-IN" sz="1600" dirty="0"/>
                        <a:t>Sr No</a:t>
                      </a:r>
                    </a:p>
                  </a:txBody>
                  <a:tcPr/>
                </a:tc>
                <a:tc>
                  <a:txBody>
                    <a:bodyPr/>
                    <a:lstStyle/>
                    <a:p>
                      <a:r>
                        <a:rPr lang="en-IN" sz="1600" dirty="0"/>
                        <a:t>Author Name / Title</a:t>
                      </a:r>
                    </a:p>
                  </a:txBody>
                  <a:tcPr/>
                </a:tc>
                <a:tc>
                  <a:txBody>
                    <a:bodyPr/>
                    <a:lstStyle/>
                    <a:p>
                      <a:r>
                        <a:rPr lang="en-IN" sz="1600" dirty="0"/>
                        <a:t>Methodology</a:t>
                      </a:r>
                    </a:p>
                  </a:txBody>
                  <a:tcPr/>
                </a:tc>
                <a:tc>
                  <a:txBody>
                    <a:bodyPr/>
                    <a:lstStyle/>
                    <a:p>
                      <a:r>
                        <a:rPr lang="en-IN" sz="1600" dirty="0"/>
                        <a:t>Conclusion</a:t>
                      </a:r>
                    </a:p>
                  </a:txBody>
                  <a:tcPr/>
                </a:tc>
                <a:extLst>
                  <a:ext uri="{0D108BD9-81ED-4DB2-BD59-A6C34878D82A}">
                    <a16:rowId xmlns:a16="http://schemas.microsoft.com/office/drawing/2014/main" val="325425933"/>
                  </a:ext>
                </a:extLst>
              </a:tr>
              <a:tr h="3832140">
                <a:tc>
                  <a:txBody>
                    <a:bodyPr/>
                    <a:lstStyle/>
                    <a:p>
                      <a:r>
                        <a:rPr lang="en-IN" sz="1600" dirty="0"/>
                        <a:t>5</a:t>
                      </a:r>
                    </a:p>
                  </a:txBody>
                  <a:tcPr/>
                </a:tc>
                <a:tc>
                  <a:txBody>
                    <a:bodyPr/>
                    <a:lstStyle/>
                    <a:p>
                      <a:r>
                        <a:rPr lang="en-IN" sz="1600" kern="1200" dirty="0">
                          <a:solidFill>
                            <a:schemeClr val="dk1"/>
                          </a:solidFill>
                          <a:effectLst/>
                        </a:rPr>
                        <a:t>Examining augmented reality in journalism: Presence, knowledge gain, and perceived visual authenticity</a:t>
                      </a:r>
                    </a:p>
                    <a:p>
                      <a:r>
                        <a:rPr lang="en-US" sz="1600" dirty="0"/>
                        <a:t>(Tanja </a:t>
                      </a:r>
                      <a:r>
                        <a:rPr lang="en-US" sz="1600" dirty="0" err="1"/>
                        <a:t>Aitamurto</a:t>
                      </a:r>
                      <a:r>
                        <a:rPr lang="en-US" sz="1600" dirty="0"/>
                        <a:t>, Laura </a:t>
                      </a:r>
                      <a:r>
                        <a:rPr lang="en-US" sz="1600" dirty="0" err="1"/>
                        <a:t>Aymerich-Franch</a:t>
                      </a:r>
                      <a:r>
                        <a:rPr lang="en-US" sz="1600" dirty="0"/>
                        <a:t>, Jorge Saldivar, Catherine </a:t>
                      </a:r>
                      <a:r>
                        <a:rPr lang="en-US" sz="1600" dirty="0" err="1"/>
                        <a:t>Kircos</a:t>
                      </a:r>
                      <a:r>
                        <a:rPr lang="en-US" sz="1600" dirty="0"/>
                        <a:t>, </a:t>
                      </a:r>
                      <a:r>
                        <a:rPr lang="en-US" sz="1600" dirty="0" err="1"/>
                        <a:t>Yasamin</a:t>
                      </a:r>
                      <a:r>
                        <a:rPr lang="en-US" sz="1600" dirty="0"/>
                        <a:t> Sadeghi, </a:t>
                      </a:r>
                      <a:r>
                        <a:rPr lang="en-US" sz="1600" dirty="0" err="1"/>
                        <a:t>Sukolsak</a:t>
                      </a:r>
                      <a:r>
                        <a:rPr lang="en-US" sz="1600" dirty="0"/>
                        <a:t> </a:t>
                      </a:r>
                      <a:r>
                        <a:rPr lang="en-US" sz="1600" dirty="0" err="1"/>
                        <a:t>Sakshuwong</a:t>
                      </a:r>
                      <a:r>
                        <a:rPr lang="en-US" sz="1600" dirty="0"/>
                        <a:t>)</a:t>
                      </a:r>
                      <a:endParaRPr lang="en-IN" sz="1600" dirty="0"/>
                    </a:p>
                  </a:txBody>
                  <a:tcPr/>
                </a:tc>
                <a:tc>
                  <a:txBody>
                    <a:bodyPr/>
                    <a:lstStyle/>
                    <a:p>
                      <a:r>
                        <a:rPr lang="en-US" sz="1600" kern="1200" dirty="0">
                          <a:solidFill>
                            <a:schemeClr val="dk1"/>
                          </a:solidFill>
                          <a:effectLst/>
                        </a:rPr>
                        <a:t>In this paper, R in journalism was discussed</a:t>
                      </a:r>
                      <a:r>
                        <a:rPr lang="en-IN" sz="1600" kern="1200" dirty="0">
                          <a:solidFill>
                            <a:schemeClr val="dk1"/>
                          </a:solidFill>
                          <a:effectLst/>
                        </a:rPr>
                        <a:t>. Photorealistic visuals are used in news to support the journalistic norms of accuracy and authenticity. According to these aspirational norms, visual journalism should depict events in a comprehensive, realistic, and truthful manner. These norms provide a foundation for journalism’s role as a truth-teller in society. By claiming to operate within these normative boundaries, journalism differentiates itself from other communication practices, such as advertising and propaganda.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rPr>
                        <a:t>With its immersive features and 3D renderings of objects, AR has the potential to contribute to the perceived accuracy, authenticity, and credibility of visuals, similar to video and multimedia. This, in turn, can increase the perceived credibility of news reporting. Perceived realism and sense of presence in VR have been shown to have a positive association. </a:t>
                      </a:r>
                      <a:endParaRPr lang="en-IN" sz="1600" dirty="0"/>
                    </a:p>
                  </a:txBody>
                  <a:tcPr/>
                </a:tc>
                <a:extLst>
                  <a:ext uri="{0D108BD9-81ED-4DB2-BD59-A6C34878D82A}">
                    <a16:rowId xmlns:a16="http://schemas.microsoft.com/office/drawing/2014/main" val="684480416"/>
                  </a:ext>
                </a:extLst>
              </a:tr>
            </a:tbl>
          </a:graphicData>
        </a:graphic>
      </p:graphicFrame>
    </p:spTree>
    <p:extLst>
      <p:ext uri="{BB962C8B-B14F-4D97-AF65-F5344CB8AC3E}">
        <p14:creationId xmlns:p14="http://schemas.microsoft.com/office/powerpoint/2010/main" val="48278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22E61-55DA-47E4-B1FF-2F1B91C3C2C1}"/>
              </a:ext>
            </a:extLst>
          </p:cNvPr>
          <p:cNvSpPr>
            <a:spLocks noGrp="1"/>
          </p:cNvSpPr>
          <p:nvPr>
            <p:ph type="title" idx="4294967295"/>
          </p:nvPr>
        </p:nvSpPr>
        <p:spPr>
          <a:xfrm>
            <a:off x="255587" y="594044"/>
            <a:ext cx="9601200" cy="1303337"/>
          </a:xfrm>
        </p:spPr>
        <p:txBody>
          <a:bodyPr/>
          <a:lstStyle/>
          <a:p>
            <a:r>
              <a:rPr lang="en-US" sz="4400" b="1" dirty="0"/>
              <a:t>Proposed Methodology</a:t>
            </a:r>
            <a:endParaRPr lang="en-IN" b="1" dirty="0"/>
          </a:p>
        </p:txBody>
      </p:sp>
      <p:sp>
        <p:nvSpPr>
          <p:cNvPr id="3" name="Content Placeholder 2">
            <a:extLst>
              <a:ext uri="{FF2B5EF4-FFF2-40B4-BE49-F238E27FC236}">
                <a16:creationId xmlns:a16="http://schemas.microsoft.com/office/drawing/2014/main" id="{B6618228-172F-45FC-A8CA-6298EB4CC70C}"/>
              </a:ext>
            </a:extLst>
          </p:cNvPr>
          <p:cNvSpPr>
            <a:spLocks noGrp="1"/>
          </p:cNvSpPr>
          <p:nvPr>
            <p:ph idx="4294967295"/>
          </p:nvPr>
        </p:nvSpPr>
        <p:spPr>
          <a:xfrm>
            <a:off x="255587" y="1820862"/>
            <a:ext cx="9345613" cy="4533900"/>
          </a:xfrm>
        </p:spPr>
        <p:txBody>
          <a:bodyPr>
            <a:normAutofit/>
          </a:bodyPr>
          <a:lstStyle/>
          <a:p>
            <a:r>
              <a:rPr lang="en-US" sz="1800" dirty="0">
                <a:solidFill>
                  <a:schemeClr val="tx1"/>
                </a:solidFill>
                <a:latin typeface="Rockwell" panose="02060603020205020403" pitchFamily="18" charset="0"/>
              </a:rPr>
              <a:t>The main objective of this project is to develop an iOS/android newspaper application which uses augmented reality; languages used will be </a:t>
            </a:r>
            <a:r>
              <a:rPr lang="en-GB" sz="1800" dirty="0">
                <a:solidFill>
                  <a:schemeClr val="tx1"/>
                </a:solidFill>
                <a:latin typeface="Rockwell" panose="02060603020205020403" pitchFamily="18" charset="0"/>
              </a:rPr>
              <a:t>swift, </a:t>
            </a:r>
            <a:r>
              <a:rPr lang="en-GB" sz="1800" dirty="0" err="1">
                <a:solidFill>
                  <a:schemeClr val="tx1"/>
                </a:solidFill>
                <a:latin typeface="Rockwell" panose="02060603020205020403" pitchFamily="18" charset="0"/>
              </a:rPr>
              <a:t>ShadderLab</a:t>
            </a:r>
            <a:r>
              <a:rPr lang="en-US" sz="1800" dirty="0">
                <a:solidFill>
                  <a:schemeClr val="tx1"/>
                </a:solidFill>
                <a:latin typeface="Rockwell" panose="02060603020205020403" pitchFamily="18" charset="0"/>
              </a:rPr>
              <a:t> and </a:t>
            </a:r>
            <a:r>
              <a:rPr lang="en-GB" sz="1800" dirty="0">
                <a:solidFill>
                  <a:schemeClr val="tx1"/>
                </a:solidFill>
                <a:latin typeface="Rockwell" panose="02060603020205020403" pitchFamily="18" charset="0"/>
              </a:rPr>
              <a:t>C#</a:t>
            </a:r>
            <a:r>
              <a:rPr lang="en-US" sz="1800" dirty="0">
                <a:solidFill>
                  <a:schemeClr val="tx1"/>
                </a:solidFill>
                <a:latin typeface="Rockwell" panose="02060603020205020403" pitchFamily="18" charset="0"/>
              </a:rPr>
              <a:t>.</a:t>
            </a:r>
            <a:endParaRPr lang="en-GB" sz="1800" dirty="0">
              <a:solidFill>
                <a:schemeClr val="tx1"/>
              </a:solidFill>
              <a:latin typeface="Rockwell" panose="02060603020205020403" pitchFamily="18" charset="0"/>
            </a:endParaRPr>
          </a:p>
          <a:p>
            <a:r>
              <a:rPr lang="en-US" sz="1800" dirty="0">
                <a:solidFill>
                  <a:schemeClr val="tx1"/>
                </a:solidFill>
                <a:latin typeface="Rockwell" panose="02060603020205020403" pitchFamily="18" charset="0"/>
              </a:rPr>
              <a:t>We will be using latest feature of  </a:t>
            </a:r>
            <a:r>
              <a:rPr lang="en-US" dirty="0">
                <a:solidFill>
                  <a:schemeClr val="tx1"/>
                </a:solidFill>
                <a:latin typeface="Rockwell" panose="02060603020205020403" pitchFamily="18" charset="0"/>
              </a:rPr>
              <a:t>Vuforia</a:t>
            </a:r>
            <a:r>
              <a:rPr lang="en-US" sz="1800" dirty="0">
                <a:solidFill>
                  <a:schemeClr val="tx1"/>
                </a:solidFill>
                <a:latin typeface="Rockwell" panose="02060603020205020403" pitchFamily="18" charset="0"/>
              </a:rPr>
              <a:t> to turn our newspaper into a magical newspaper that will play the content that is relevant to the image that is being detected.  </a:t>
            </a:r>
            <a:endParaRPr lang="en-GB" sz="1800" dirty="0">
              <a:solidFill>
                <a:schemeClr val="tx1"/>
              </a:solidFill>
              <a:latin typeface="Rockwell" panose="02060603020205020403" pitchFamily="18" charset="0"/>
            </a:endParaRPr>
          </a:p>
          <a:p>
            <a:r>
              <a:rPr lang="en-US" sz="1800" dirty="0">
                <a:solidFill>
                  <a:schemeClr val="tx1"/>
                </a:solidFill>
                <a:latin typeface="Rockwell" panose="02060603020205020403" pitchFamily="18" charset="0"/>
              </a:rPr>
              <a:t>In our application The back camera of the device will search for a scene and when it recognizes the scene in the newspaper the video is played in its position which livens up the experience of reading a news paper. </a:t>
            </a:r>
            <a:endParaRPr lang="en-GB" sz="1800" dirty="0">
              <a:solidFill>
                <a:schemeClr val="tx1"/>
              </a:solidFill>
              <a:latin typeface="Rockwell" panose="02060603020205020403" pitchFamily="18" charset="0"/>
            </a:endParaRPr>
          </a:p>
          <a:p>
            <a:r>
              <a:rPr lang="en-US" sz="1800" dirty="0">
                <a:solidFill>
                  <a:schemeClr val="tx1"/>
                </a:solidFill>
                <a:latin typeface="Rockwell" panose="02060603020205020403" pitchFamily="18" charset="0"/>
              </a:rPr>
              <a:t> A complete performance analysis, testing, validation, and verification is to be carried out in future work.</a:t>
            </a:r>
            <a:endParaRPr lang="en-IN" sz="1800" dirty="0">
              <a:solidFill>
                <a:schemeClr val="tx1"/>
              </a:solidFill>
              <a:latin typeface="Rockwell" panose="02060603020205020403" pitchFamily="18" charset="0"/>
            </a:endParaRPr>
          </a:p>
        </p:txBody>
      </p:sp>
      <p:sp>
        <p:nvSpPr>
          <p:cNvPr id="4" name="AutoShape 2" descr="A Metro newspaper photo that loads a movie trailer for Rio 2 when scanned with a mobile device">
            <a:extLst>
              <a:ext uri="{FF2B5EF4-FFF2-40B4-BE49-F238E27FC236}">
                <a16:creationId xmlns:a16="http://schemas.microsoft.com/office/drawing/2014/main" id="{CE3382DB-B2A9-4075-95AC-A32CE91E040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81161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FEF703-C483-4653-8AD4-5A5E9B1CF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338" y="822802"/>
            <a:ext cx="6454699" cy="5575175"/>
          </a:xfrm>
          <a:prstGeom prst="rect">
            <a:avLst/>
          </a:prstGeom>
        </p:spPr>
      </p:pic>
      <p:sp>
        <p:nvSpPr>
          <p:cNvPr id="5" name="Title 1">
            <a:extLst>
              <a:ext uri="{FF2B5EF4-FFF2-40B4-BE49-F238E27FC236}">
                <a16:creationId xmlns:a16="http://schemas.microsoft.com/office/drawing/2014/main" id="{FECB0B66-6BDF-4165-B897-CBDE377B4899}"/>
              </a:ext>
            </a:extLst>
          </p:cNvPr>
          <p:cNvSpPr txBox="1">
            <a:spLocks/>
          </p:cNvSpPr>
          <p:nvPr/>
        </p:nvSpPr>
        <p:spPr>
          <a:xfrm>
            <a:off x="244157" y="354014"/>
            <a:ext cx="3916363" cy="112045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t>FLOWCHART</a:t>
            </a:r>
            <a:endParaRPr lang="en-IN" b="1" dirty="0"/>
          </a:p>
        </p:txBody>
      </p:sp>
    </p:spTree>
    <p:extLst>
      <p:ext uri="{BB962C8B-B14F-4D97-AF65-F5344CB8AC3E}">
        <p14:creationId xmlns:p14="http://schemas.microsoft.com/office/powerpoint/2010/main" val="173309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A693-F87F-45F4-8343-F4871D2E6E89}"/>
              </a:ext>
            </a:extLst>
          </p:cNvPr>
          <p:cNvSpPr>
            <a:spLocks noGrp="1"/>
          </p:cNvSpPr>
          <p:nvPr>
            <p:ph type="title" idx="4294967295"/>
          </p:nvPr>
        </p:nvSpPr>
        <p:spPr>
          <a:xfrm>
            <a:off x="479455" y="700809"/>
            <a:ext cx="9601200" cy="1485900"/>
          </a:xfrm>
        </p:spPr>
        <p:txBody>
          <a:bodyPr>
            <a:normAutofit/>
          </a:bodyPr>
          <a:lstStyle/>
          <a:p>
            <a:r>
              <a:rPr lang="en-US" sz="4000" b="1" dirty="0"/>
              <a:t>Detail of Hardware and Software </a:t>
            </a:r>
            <a:endParaRPr lang="en-IN" sz="4000" b="1" dirty="0"/>
          </a:p>
        </p:txBody>
      </p:sp>
      <p:sp>
        <p:nvSpPr>
          <p:cNvPr id="3" name="Content Placeholder 2">
            <a:extLst>
              <a:ext uri="{FF2B5EF4-FFF2-40B4-BE49-F238E27FC236}">
                <a16:creationId xmlns:a16="http://schemas.microsoft.com/office/drawing/2014/main" id="{8BB985D4-ED5D-4CD9-9FCC-CE12C3BE6CA3}"/>
              </a:ext>
            </a:extLst>
          </p:cNvPr>
          <p:cNvSpPr>
            <a:spLocks noGrp="1"/>
          </p:cNvSpPr>
          <p:nvPr>
            <p:ph idx="4294967295"/>
          </p:nvPr>
        </p:nvSpPr>
        <p:spPr>
          <a:xfrm>
            <a:off x="5359868" y="1880054"/>
            <a:ext cx="4057650" cy="3694113"/>
          </a:xfrm>
        </p:spPr>
        <p:txBody>
          <a:bodyPr>
            <a:normAutofit/>
          </a:bodyPr>
          <a:lstStyle/>
          <a:p>
            <a:pPr marL="0" indent="0">
              <a:buNone/>
            </a:pPr>
            <a:r>
              <a:rPr lang="en-IN" sz="2000" b="1" dirty="0">
                <a:latin typeface="Rockwell" panose="02060603020205020403" pitchFamily="18" charset="0"/>
              </a:rPr>
              <a:t>Software Requirements</a:t>
            </a:r>
          </a:p>
          <a:p>
            <a:r>
              <a:rPr lang="en-IN" sz="2000" dirty="0">
                <a:latin typeface="Rockwell" panose="02060603020205020403" pitchFamily="18" charset="0"/>
              </a:rPr>
              <a:t>Vuforia</a:t>
            </a:r>
          </a:p>
          <a:p>
            <a:r>
              <a:rPr lang="en-IN" sz="2000" dirty="0">
                <a:latin typeface="Rockwell" panose="02060603020205020403" pitchFamily="18" charset="0"/>
              </a:rPr>
              <a:t>Unity</a:t>
            </a:r>
          </a:p>
          <a:p>
            <a:r>
              <a:rPr lang="en-IN" sz="2000" dirty="0">
                <a:latin typeface="Rockwell" panose="02060603020205020403" pitchFamily="18" charset="0"/>
              </a:rPr>
              <a:t>Visual Studio </a:t>
            </a:r>
          </a:p>
        </p:txBody>
      </p:sp>
      <p:sp>
        <p:nvSpPr>
          <p:cNvPr id="6" name="Content Placeholder 2">
            <a:extLst>
              <a:ext uri="{FF2B5EF4-FFF2-40B4-BE49-F238E27FC236}">
                <a16:creationId xmlns:a16="http://schemas.microsoft.com/office/drawing/2014/main" id="{2CEE23CE-4B25-45D8-9D28-A0A752B3A652}"/>
              </a:ext>
            </a:extLst>
          </p:cNvPr>
          <p:cNvSpPr txBox="1">
            <a:spLocks/>
          </p:cNvSpPr>
          <p:nvPr/>
        </p:nvSpPr>
        <p:spPr>
          <a:xfrm>
            <a:off x="639081" y="1880053"/>
            <a:ext cx="4057650" cy="369411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IN" sz="2000" b="1" dirty="0">
                <a:latin typeface="Rockwell" panose="02060603020205020403" pitchFamily="18" charset="0"/>
              </a:rPr>
              <a:t>Hardware Requirements</a:t>
            </a:r>
          </a:p>
          <a:p>
            <a:r>
              <a:rPr lang="en-IN" sz="2000" dirty="0">
                <a:latin typeface="Rockwell" panose="02060603020205020403" pitchFamily="18" charset="0"/>
              </a:rPr>
              <a:t>Android Smartphone</a:t>
            </a:r>
          </a:p>
          <a:p>
            <a:r>
              <a:rPr lang="en-IN" sz="2000" dirty="0">
                <a:latin typeface="Rockwell" panose="02060603020205020403" pitchFamily="18" charset="0"/>
              </a:rPr>
              <a:t>2GB + RAM </a:t>
            </a:r>
          </a:p>
          <a:p>
            <a:r>
              <a:rPr lang="en-IN" sz="2000" dirty="0">
                <a:latin typeface="Rockwell" panose="02060603020205020403" pitchFamily="18" charset="0"/>
              </a:rPr>
              <a:t>Camera</a:t>
            </a:r>
          </a:p>
        </p:txBody>
      </p:sp>
    </p:spTree>
    <p:extLst>
      <p:ext uri="{BB962C8B-B14F-4D97-AF65-F5344CB8AC3E}">
        <p14:creationId xmlns:p14="http://schemas.microsoft.com/office/powerpoint/2010/main" val="33029257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TM02900688[[fn=Facet]]</Template>
  <TotalTime>974</TotalTime>
  <Words>1394</Words>
  <Application>Microsoft Office PowerPoint</Application>
  <PresentationFormat>Widescreen</PresentationFormat>
  <Paragraphs>79</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Comic Sans MS</vt:lpstr>
      <vt:lpstr>hero-new</vt:lpstr>
      <vt:lpstr>Rockwell</vt:lpstr>
      <vt:lpstr>Symbol</vt:lpstr>
      <vt:lpstr>Trebuchet MS</vt:lpstr>
      <vt:lpstr>Wingdings 3</vt:lpstr>
      <vt:lpstr>Facet</vt:lpstr>
      <vt:lpstr>AR SMART NEWSPAPER</vt:lpstr>
      <vt:lpstr>INTRODUCTION</vt:lpstr>
      <vt:lpstr>PROBLEM STATEMENT</vt:lpstr>
      <vt:lpstr>LITERATURE SURVEY</vt:lpstr>
      <vt:lpstr>PowerPoint Presentation</vt:lpstr>
      <vt:lpstr>PowerPoint Presentation</vt:lpstr>
      <vt:lpstr>Proposed Methodology</vt:lpstr>
      <vt:lpstr>PowerPoint Presentation</vt:lpstr>
      <vt:lpstr>Detail of Hardware and Software </vt:lpstr>
      <vt:lpstr>PowerPoint Presentation</vt:lpstr>
      <vt:lpstr>PowerPoint Presentation</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bhavesh patil</dc:creator>
  <cp:lastModifiedBy>shubham patil</cp:lastModifiedBy>
  <cp:revision>33</cp:revision>
  <dcterms:created xsi:type="dcterms:W3CDTF">2021-05-26T02:47:11Z</dcterms:created>
  <dcterms:modified xsi:type="dcterms:W3CDTF">2021-09-28T14:44:34Z</dcterms:modified>
</cp:coreProperties>
</file>